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71" r:id="rId5"/>
    <p:sldId id="288" r:id="rId6"/>
    <p:sldId id="273" r:id="rId7"/>
    <p:sldId id="272" r:id="rId8"/>
    <p:sldId id="276" r:id="rId9"/>
    <p:sldId id="278" r:id="rId10"/>
    <p:sldId id="257" r:id="rId11"/>
    <p:sldId id="258" r:id="rId12"/>
    <p:sldId id="269" r:id="rId13"/>
    <p:sldId id="263" r:id="rId14"/>
    <p:sldId id="283" r:id="rId15"/>
    <p:sldId id="264" r:id="rId16"/>
    <p:sldId id="266" r:id="rId17"/>
  </p:sldIdLst>
  <p:sldSz cx="12192000" cy="6858000"/>
  <p:notesSz cx="6858000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ode Skorstad" initials="FS" lastIdx="1" clrIdx="0">
    <p:extLst>
      <p:ext uri="{19B8F6BF-5375-455C-9EA6-DF929625EA0E}">
        <p15:presenceInfo xmlns:p15="http://schemas.microsoft.com/office/powerpoint/2012/main" userId="13b3b060-8c08-4462-b2be-8729bcc48d7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2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0A591-D2A3-440A-ACBA-F9367E89524E}" type="datetimeFigureOut">
              <a:rPr lang="nb-NO" smtClean="0"/>
              <a:t>14.03.2019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39DC3-837F-4102-94EA-EBEBF7E1C6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487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39DC3-837F-4102-94EA-EBEBF7E1C64F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6943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C51047-75E6-4F91-9825-6B10984D6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ECC6DC4-0340-4435-AB00-933EFC40C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3216F29-C555-46D4-999E-263206389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0E684-8A08-4AB4-B6EB-7F2464D88531}" type="datetimeFigureOut">
              <a:rPr lang="nb-NO" smtClean="0"/>
              <a:t>14.03.2019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6450587-1293-48AE-84CE-F813F9DE6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F456D68-C6D1-4E89-8A35-202351FC2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D42A-1AC5-411D-A07A-7693A44D04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4752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ECDBCE-A901-4206-9ED1-1AB5666F4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A159743-0222-4611-BDD9-458D14C0B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D9330F5-1E91-49D0-A39B-C0E4599C7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0E684-8A08-4AB4-B6EB-7F2464D88531}" type="datetimeFigureOut">
              <a:rPr lang="nb-NO" smtClean="0"/>
              <a:t>14.03.2019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BEE529E-0177-45F5-ACEC-732F1E4BF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A848C74-8371-4F7A-8A23-E11D8B6E3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D42A-1AC5-411D-A07A-7693A44D04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007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6754CC0A-3AA1-4C93-8F5B-7444C64336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F20EDBB-9CBD-4541-8875-682F353C84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FD2CA00-FF2F-49C7-9B89-D3FA1B45D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0E684-8A08-4AB4-B6EB-7F2464D88531}" type="datetimeFigureOut">
              <a:rPr lang="nb-NO" smtClean="0"/>
              <a:t>14.03.2019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A44F559-3367-4209-A5CB-F1F0E8BC8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F752433-4351-4F82-96E7-B230D4039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D42A-1AC5-411D-A07A-7693A44D04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3714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699FFC-8CBA-4E58-8EA7-16743E547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75A762-36C2-406C-B5F7-0E6894F50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2BF7B9A-A767-416B-93F0-E141AC586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0E684-8A08-4AB4-B6EB-7F2464D88531}" type="datetimeFigureOut">
              <a:rPr lang="nb-NO" smtClean="0"/>
              <a:t>14.03.2019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FA68229-571E-48AD-80F4-24C952A32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02388B9-BE10-42E4-B49E-C4C0DE85D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D42A-1AC5-411D-A07A-7693A44D04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1279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17344D-E2A5-48E0-BBA5-FB8C9AAA7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AECC32D-C69F-4BA1-AD24-80C446311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4F885A8-641D-4160-A7BF-1B4EB81F7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0E684-8A08-4AB4-B6EB-7F2464D88531}" type="datetimeFigureOut">
              <a:rPr lang="nb-NO" smtClean="0"/>
              <a:t>14.03.2019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23D7B31-55F2-4072-9AC7-B01EF8FD0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1675FC-9999-4D56-B7D7-239FBA489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D42A-1AC5-411D-A07A-7693A44D04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5481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A4A6F7-7E45-4A30-8A16-538EA2533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6D08134-75F6-4F44-A9D4-370462727B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35B4819-E9BF-43E8-873A-3DB193EE9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D6015AE-A7F5-47DF-A76F-87C819BEB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0E684-8A08-4AB4-B6EB-7F2464D88531}" type="datetimeFigureOut">
              <a:rPr lang="nb-NO" smtClean="0"/>
              <a:t>14.03.2019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579DD59-B4DF-45A9-928D-71757670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4E1BCDF-1BB2-4494-ADE6-DC2409704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D42A-1AC5-411D-A07A-7693A44D04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715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76FB01-D76B-468C-9D35-885A8D489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6C8FD39-A08B-4358-8E21-9000C0737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C9C1C3-0AFD-422C-BFC5-1CB6AEF053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4DB38BD-0681-41DC-B3D4-D5CBB4735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C583416-6E5D-4423-9DC9-D0075FA7BE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B54781F-EBB0-45C8-8957-AFEF7680A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0E684-8A08-4AB4-B6EB-7F2464D88531}" type="datetimeFigureOut">
              <a:rPr lang="nb-NO" smtClean="0"/>
              <a:t>14.03.2019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F96A617B-F6A6-4312-A455-AF8275AC6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C684560-3633-445F-A88D-9F4237601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D42A-1AC5-411D-A07A-7693A44D04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3711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5A3AF7-24D8-494B-BE0B-32D2812B9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7FF9475-5655-4CD1-B485-6D4A21DBA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0E684-8A08-4AB4-B6EB-7F2464D88531}" type="datetimeFigureOut">
              <a:rPr lang="nb-NO" smtClean="0"/>
              <a:t>14.03.2019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B82FD7F-D556-4ADA-9AAA-AF8D6DB55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3852D29-D4BF-485E-AC00-31F99DB2E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D42A-1AC5-411D-A07A-7693A44D04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5818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FFDD803-267F-466B-98E4-A89165162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0E684-8A08-4AB4-B6EB-7F2464D88531}" type="datetimeFigureOut">
              <a:rPr lang="nb-NO" smtClean="0"/>
              <a:t>14.03.2019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CCAB50C-B8AD-4F04-8D33-514DE81ED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726AC39-7B47-4BF0-A9EC-94BC0198A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D42A-1AC5-411D-A07A-7693A44D04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452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37CC16-28CD-47D3-8900-2E13A117A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3B133F4-84C0-46BA-B552-8A2EA8A97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6BC07C3-46FB-495B-B65E-6433AF1896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8EA81AC-06E9-4775-95DB-5257975C8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0E684-8A08-4AB4-B6EB-7F2464D88531}" type="datetimeFigureOut">
              <a:rPr lang="nb-NO" smtClean="0"/>
              <a:t>14.03.2019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FB90C99-C502-4957-AACA-89D996446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04C6FEB-4CDE-4319-82AD-983DD1331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D42A-1AC5-411D-A07A-7693A44D04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8283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D86C24-7BAC-4390-B7E3-0B433881B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6298CBDC-4F3B-4D96-8F06-21BE7C8E0D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20CF154-7983-477E-8E54-590DC942F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CDC9730-40BA-4A73-8CA2-64D47FBF6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0E684-8A08-4AB4-B6EB-7F2464D88531}" type="datetimeFigureOut">
              <a:rPr lang="nb-NO" smtClean="0"/>
              <a:t>14.03.2019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DE4B24C-AE8A-4901-843A-C52A34E5A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28FB443-714C-44A4-BFD6-4D602BBC9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D42A-1AC5-411D-A07A-7693A44D04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705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493BE81-1171-4E9B-B550-AB604568D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E969555-7676-48C4-8D00-91FB1A252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482C04B-32FD-43B3-ABCF-678203E54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0E684-8A08-4AB4-B6EB-7F2464D88531}" type="datetimeFigureOut">
              <a:rPr lang="nb-NO" smtClean="0"/>
              <a:t>14.03.2019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42A46BE-C2FD-4C29-94D3-1BF426D34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5E0D82C-6065-40A8-BB76-B1E005C5A5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ED42A-1AC5-411D-A07A-7693A44D04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582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partkid.com/shout-out-clipart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5.jpg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Smartphone_icon_-_Noun_Project_283536.svg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itunes.apple.com/us/app/okta-verify/id490179405?l=es&amp;mt=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hyperlink" Target="https://en.wiktionary.org/wiki/File:Emoji_u2714.sv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commons.wikimedia.org/wiki/File:Smartphone_icon_-_Noun_Project_283536.svg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commons.wikimedia.org/wiki/File:Smartphone_icon_-_Noun_Project_283536.sv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itunes.apple.com/us/app/okta-verify/id490179405?l=es&amp;mt=8" TargetMode="Externa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47F1A2-47CF-4EDF-ACA7-5BE9DE1B6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238" y="3980237"/>
            <a:ext cx="5495069" cy="7277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NGs nye innloggings-side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75F0F0E-4291-4897-9BE4-DD5CEBBBC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1238" y="4707986"/>
            <a:ext cx="5495069" cy="5226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16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Alt på ett sted. Følg med!</a:t>
            </a:r>
          </a:p>
        </p:txBody>
      </p:sp>
      <p:pic>
        <p:nvPicPr>
          <p:cNvPr id="90" name="Bilde 89">
            <a:extLst>
              <a:ext uri="{FF2B5EF4-FFF2-40B4-BE49-F238E27FC236}">
                <a16:creationId xmlns:a16="http://schemas.microsoft.com/office/drawing/2014/main" id="{694B2E45-B363-4679-9111-B10A2FC97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6015" y="4269429"/>
            <a:ext cx="1922385" cy="1922385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D28272E6-A16A-4B2B-AE0E-BBF4882B189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Bilde 3">
              <a:extLst>
                <a:ext uri="{FF2B5EF4-FFF2-40B4-BE49-F238E27FC236}">
                  <a16:creationId xmlns:a16="http://schemas.microsoft.com/office/drawing/2014/main" id="{6089ACE6-E4F3-4E4B-8050-A7B90AECE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" name="Rektangel: avrundede hjørner 4">
              <a:extLst>
                <a:ext uri="{FF2B5EF4-FFF2-40B4-BE49-F238E27FC236}">
                  <a16:creationId xmlns:a16="http://schemas.microsoft.com/office/drawing/2014/main" id="{3E4DF431-608F-439D-9620-B62363243C3B}"/>
                </a:ext>
              </a:extLst>
            </p:cNvPr>
            <p:cNvSpPr/>
            <p:nvPr/>
          </p:nvSpPr>
          <p:spPr>
            <a:xfrm>
              <a:off x="3308819" y="3980237"/>
              <a:ext cx="5574361" cy="118084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3600" dirty="0"/>
                <a:t>1-2-3 User Guide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5663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84AC420A-9955-46E9-8BC0-6863BF683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4218" y="1885159"/>
            <a:ext cx="6325268" cy="458647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FF1F83F-6AA3-439C-9EA0-B39717B12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880" y="202268"/>
            <a:ext cx="10515600" cy="1325563"/>
          </a:xfrm>
        </p:spPr>
        <p:txBody>
          <a:bodyPr/>
          <a:lstStyle/>
          <a:p>
            <a:r>
              <a:rPr lang="nb-NO" b="1" dirty="0"/>
              <a:t>STEP 4.3: Open Okta </a:t>
            </a:r>
            <a:r>
              <a:rPr lang="nb-NO" b="1" dirty="0" err="1"/>
              <a:t>Verify</a:t>
            </a:r>
            <a:r>
              <a:rPr lang="nb-NO" b="1" dirty="0"/>
              <a:t> - appen 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8D4F88F8-0C89-4653-8C09-E81E5D08FB17}"/>
              </a:ext>
            </a:extLst>
          </p:cNvPr>
          <p:cNvSpPr txBox="1">
            <a:spLocks/>
          </p:cNvSpPr>
          <p:nvPr/>
        </p:nvSpPr>
        <p:spPr>
          <a:xfrm>
            <a:off x="832803" y="1973338"/>
            <a:ext cx="3338603" cy="4018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000" dirty="0"/>
              <a:t>Open app </a:t>
            </a:r>
            <a:r>
              <a:rPr lang="nb-NO" sz="2000" dirty="0" err="1"/>
              <a:t>on</a:t>
            </a:r>
            <a:r>
              <a:rPr lang="nb-NO" sz="2000" dirty="0"/>
              <a:t> </a:t>
            </a:r>
            <a:r>
              <a:rPr lang="nb-NO" sz="2000" dirty="0" err="1"/>
              <a:t>cellphonen</a:t>
            </a:r>
            <a:r>
              <a:rPr lang="nb-NO" sz="2000" dirty="0"/>
              <a:t>:</a:t>
            </a:r>
          </a:p>
          <a:p>
            <a:r>
              <a:rPr lang="nb-NO" sz="2000" dirty="0" err="1"/>
              <a:t>Click</a:t>
            </a:r>
            <a:r>
              <a:rPr lang="nb-NO" sz="2000" dirty="0"/>
              <a:t> </a:t>
            </a:r>
            <a:r>
              <a:rPr lang="nb-NO" sz="2000" b="1" dirty="0" err="1"/>
              <a:t>Add</a:t>
            </a:r>
            <a:r>
              <a:rPr lang="nb-NO" sz="2000" b="1" dirty="0"/>
              <a:t> </a:t>
            </a:r>
            <a:r>
              <a:rPr lang="nb-NO" sz="2000" b="1" dirty="0" err="1"/>
              <a:t>Account</a:t>
            </a:r>
            <a:endParaRPr lang="nb-NO" sz="2000" dirty="0"/>
          </a:p>
          <a:p>
            <a:r>
              <a:rPr lang="nb-NO" sz="2000" dirty="0" err="1"/>
              <a:t>Choose</a:t>
            </a:r>
            <a:r>
              <a:rPr lang="nb-NO" sz="2000" dirty="0"/>
              <a:t> «</a:t>
            </a:r>
            <a:r>
              <a:rPr lang="nb-NO" sz="2000" b="1" dirty="0" err="1"/>
              <a:t>Scan</a:t>
            </a:r>
            <a:r>
              <a:rPr lang="nb-NO" sz="2000" b="1" dirty="0"/>
              <a:t> Code to </a:t>
            </a:r>
            <a:r>
              <a:rPr lang="nb-NO" sz="2000" b="1" dirty="0" err="1"/>
              <a:t>add</a:t>
            </a:r>
            <a:r>
              <a:rPr lang="nb-NO" sz="2000" b="1" dirty="0"/>
              <a:t> </a:t>
            </a:r>
            <a:r>
              <a:rPr lang="nb-NO" sz="2000" b="1" dirty="0" err="1"/>
              <a:t>your</a:t>
            </a:r>
            <a:r>
              <a:rPr lang="nb-NO" sz="2000" b="1" dirty="0"/>
              <a:t> </a:t>
            </a:r>
            <a:r>
              <a:rPr lang="nb-NO" sz="2000" b="1" dirty="0" err="1"/>
              <a:t>account</a:t>
            </a:r>
            <a:r>
              <a:rPr lang="nb-NO" sz="2000" dirty="0"/>
              <a:t>»</a:t>
            </a:r>
            <a:br>
              <a:rPr lang="nb-NO" sz="2000" dirty="0"/>
            </a:br>
            <a:endParaRPr lang="nb-NO" sz="2000" dirty="0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6ABA2693-D792-4C74-9D1F-0CEF88DC1FA7}"/>
              </a:ext>
            </a:extLst>
          </p:cNvPr>
          <p:cNvCxnSpPr/>
          <p:nvPr/>
        </p:nvCxnSpPr>
        <p:spPr>
          <a:xfrm>
            <a:off x="195134" y="1644162"/>
            <a:ext cx="1145493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de 11">
            <a:extLst>
              <a:ext uri="{FF2B5EF4-FFF2-40B4-BE49-F238E27FC236}">
                <a16:creationId xmlns:a16="http://schemas.microsoft.com/office/drawing/2014/main" id="{304F6F4F-A9FF-4E66-8F40-59EAB28D5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3601" y="456512"/>
            <a:ext cx="571394" cy="571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D8D93F9-6BDD-4605-B1FE-660396EDA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26622" y="1926813"/>
            <a:ext cx="444742" cy="444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8216C89D-7B79-463E-9D41-1E70030918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-9007" y="128281"/>
            <a:ext cx="1156610" cy="1274885"/>
          </a:xfrm>
          <a:prstGeom prst="rect">
            <a:avLst/>
          </a:prstGeom>
        </p:spPr>
      </p:pic>
      <p:pic>
        <p:nvPicPr>
          <p:cNvPr id="1026" name="Picture 2" descr="95e75ec2-252f-4dda-b59e-aa0b75af8038@eurprd05">
            <a:extLst>
              <a:ext uri="{FF2B5EF4-FFF2-40B4-BE49-F238E27FC236}">
                <a16:creationId xmlns:a16="http://schemas.microsoft.com/office/drawing/2014/main" id="{B5863FEF-C66F-40F3-8B76-8BB6A5C8E0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9" t="8228" r="33863" b="2395"/>
          <a:stretch/>
        </p:blipFill>
        <p:spPr bwMode="auto">
          <a:xfrm>
            <a:off x="3980412" y="3861347"/>
            <a:ext cx="2203268" cy="2028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Rett pilkobling 13">
            <a:extLst>
              <a:ext uri="{FF2B5EF4-FFF2-40B4-BE49-F238E27FC236}">
                <a16:creationId xmlns:a16="http://schemas.microsoft.com/office/drawing/2014/main" id="{1FF9150A-C7B9-4B72-BD27-826BDD140A01}"/>
              </a:ext>
            </a:extLst>
          </p:cNvPr>
          <p:cNvCxnSpPr>
            <a:cxnSpLocks/>
          </p:cNvCxnSpPr>
          <p:nvPr/>
        </p:nvCxnSpPr>
        <p:spPr>
          <a:xfrm>
            <a:off x="3692434" y="4058194"/>
            <a:ext cx="653143" cy="478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Bilde 16">
            <a:extLst>
              <a:ext uri="{FF2B5EF4-FFF2-40B4-BE49-F238E27FC236}">
                <a16:creationId xmlns:a16="http://schemas.microsoft.com/office/drawing/2014/main" id="{2A2A2180-088D-407C-8F1F-E152F18ABF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" y="6240679"/>
            <a:ext cx="2112327" cy="50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65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45FFEF4-CB13-4309-92AB-C765EA44D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3" y="278583"/>
            <a:ext cx="10850922" cy="1325563"/>
          </a:xfrm>
        </p:spPr>
        <p:txBody>
          <a:bodyPr>
            <a:noAutofit/>
          </a:bodyPr>
          <a:lstStyle/>
          <a:p>
            <a:r>
              <a:rPr lang="nb-NO" b="1" dirty="0"/>
              <a:t>5: Klargjør flere 2-faktor (sikkerhetsløsning)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96F6400-9538-4179-80BA-9D7856222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6240679"/>
            <a:ext cx="2112327" cy="504391"/>
          </a:xfrm>
          <a:prstGeom prst="rect">
            <a:avLst/>
          </a:prstGeom>
        </p:spPr>
      </p:pic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5BCD9082-0B4D-427C-AB41-D5A4D995D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92442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«SMS-</a:t>
            </a:r>
            <a:r>
              <a:rPr lang="en-GB" dirty="0" err="1"/>
              <a:t>godkjenning</a:t>
            </a:r>
            <a:r>
              <a:rPr lang="en-GB" dirty="0"/>
              <a:t>» </a:t>
            </a:r>
            <a:r>
              <a:rPr lang="en-GB" dirty="0" err="1"/>
              <a:t>og</a:t>
            </a:r>
            <a:r>
              <a:rPr lang="en-GB" dirty="0"/>
              <a:t> «</a:t>
            </a:r>
            <a:r>
              <a:rPr lang="en-GB" dirty="0" err="1"/>
              <a:t>Sikkerhetsspørsmål</a:t>
            </a:r>
            <a:r>
              <a:rPr lang="en-GB" dirty="0"/>
              <a:t>» are volunteer </a:t>
            </a:r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67D4EBD6-A8EC-4B49-BFC7-411E9B0ACC1A}"/>
              </a:ext>
            </a:extLst>
          </p:cNvPr>
          <p:cNvCxnSpPr/>
          <p:nvPr/>
        </p:nvCxnSpPr>
        <p:spPr>
          <a:xfrm>
            <a:off x="195134" y="1644162"/>
            <a:ext cx="1145493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frskor1\AppData\Local\Temp\SNAGHTML129d9c1.PNG">
            <a:extLst>
              <a:ext uri="{FF2B5EF4-FFF2-40B4-BE49-F238E27FC236}">
                <a16:creationId xmlns:a16="http://schemas.microsoft.com/office/drawing/2014/main" id="{B080F743-1BCF-4222-AD34-B9C1380B9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091" y="1749670"/>
            <a:ext cx="2574777" cy="464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732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AC81213B-A1AD-4412-A94E-484B1C6EC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258" y="1871419"/>
            <a:ext cx="2804109" cy="4621456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AF68C95-9BD6-4D3F-B042-A1CE7AFB8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46" y="2633540"/>
            <a:ext cx="10515600" cy="1325563"/>
          </a:xfrm>
        </p:spPr>
        <p:txBody>
          <a:bodyPr/>
          <a:lstStyle/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b="1" dirty="0"/>
              <a:t>Fullfør</a:t>
            </a:r>
          </a:p>
        </p:txBody>
      </p:sp>
      <p:cxnSp>
        <p:nvCxnSpPr>
          <p:cNvPr id="5" name="Rett pilkobling 4">
            <a:extLst>
              <a:ext uri="{FF2B5EF4-FFF2-40B4-BE49-F238E27FC236}">
                <a16:creationId xmlns:a16="http://schemas.microsoft.com/office/drawing/2014/main" id="{13158271-A085-409D-8256-17CBF4BFC1DF}"/>
              </a:ext>
            </a:extLst>
          </p:cNvPr>
          <p:cNvCxnSpPr>
            <a:cxnSpLocks/>
          </p:cNvCxnSpPr>
          <p:nvPr/>
        </p:nvCxnSpPr>
        <p:spPr>
          <a:xfrm>
            <a:off x="2681654" y="3701562"/>
            <a:ext cx="3859823" cy="2312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10187AB4-9405-4AEE-BDE8-F731762A6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6240679"/>
            <a:ext cx="2112327" cy="504391"/>
          </a:xfrm>
          <a:prstGeom prst="rect">
            <a:avLst/>
          </a:prstGeom>
        </p:spPr>
      </p:pic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93C61678-6AE9-4E58-BB15-112452FEC458}"/>
              </a:ext>
            </a:extLst>
          </p:cNvPr>
          <p:cNvCxnSpPr/>
          <p:nvPr/>
        </p:nvCxnSpPr>
        <p:spPr>
          <a:xfrm>
            <a:off x="195134" y="1644162"/>
            <a:ext cx="1145493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tel 1">
            <a:extLst>
              <a:ext uri="{FF2B5EF4-FFF2-40B4-BE49-F238E27FC236}">
                <a16:creationId xmlns:a16="http://schemas.microsoft.com/office/drawing/2014/main" id="{4BB52204-6914-4A61-A136-600C3A5F7A4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Activating Nano-account is now complete</a:t>
            </a:r>
          </a:p>
        </p:txBody>
      </p:sp>
    </p:spTree>
    <p:extLst>
      <p:ext uri="{BB962C8B-B14F-4D97-AF65-F5344CB8AC3E}">
        <p14:creationId xmlns:p14="http://schemas.microsoft.com/office/powerpoint/2010/main" val="2916448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1DE115-96F3-4E27-B09C-28900BBA4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 err="1"/>
              <a:t>You</a:t>
            </a:r>
            <a:r>
              <a:rPr lang="nb-NO" b="1" dirty="0"/>
              <a:t> </a:t>
            </a:r>
            <a:r>
              <a:rPr lang="nb-NO" b="1" dirty="0" err="1"/>
              <a:t>are</a:t>
            </a:r>
            <a:r>
              <a:rPr lang="nb-NO" b="1" dirty="0"/>
              <a:t> </a:t>
            </a:r>
            <a:r>
              <a:rPr lang="nb-NO" b="1" dirty="0" err="1"/>
              <a:t>now</a:t>
            </a:r>
            <a:r>
              <a:rPr lang="nb-NO" b="1" dirty="0"/>
              <a:t> </a:t>
            </a:r>
            <a:r>
              <a:rPr lang="nb-NO" b="1" dirty="0" err="1"/>
              <a:t>logged</a:t>
            </a:r>
            <a:r>
              <a:rPr lang="nb-NO" b="1" dirty="0"/>
              <a:t> on. </a:t>
            </a:r>
            <a:br>
              <a:rPr lang="nb-NO" b="1" dirty="0"/>
            </a:br>
            <a:endParaRPr lang="nb-NO" b="1" dirty="0"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3D240558-A8B0-44E6-BA7D-848CD194AC69}"/>
              </a:ext>
            </a:extLst>
          </p:cNvPr>
          <p:cNvSpPr txBox="1">
            <a:spLocks/>
          </p:cNvSpPr>
          <p:nvPr/>
        </p:nvSpPr>
        <p:spPr>
          <a:xfrm>
            <a:off x="699894" y="2304413"/>
            <a:ext cx="2828051" cy="2955284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9600" dirty="0" err="1"/>
              <a:t>Soon</a:t>
            </a:r>
            <a:r>
              <a:rPr lang="nb-NO" sz="9600" dirty="0"/>
              <a:t> </a:t>
            </a:r>
            <a:r>
              <a:rPr lang="nb-NO" sz="9600" dirty="0" err="1"/>
              <a:t>some</a:t>
            </a:r>
            <a:r>
              <a:rPr lang="nb-NO" sz="9600" dirty="0"/>
              <a:t> apps </a:t>
            </a:r>
            <a:r>
              <a:rPr lang="nb-NO" sz="9600" dirty="0" err="1"/>
              <a:t>will</a:t>
            </a:r>
            <a:r>
              <a:rPr lang="nb-NO" sz="9600" dirty="0"/>
              <a:t> </a:t>
            </a:r>
            <a:r>
              <a:rPr lang="nb-NO" sz="9600" dirty="0" err="1"/>
              <a:t>appear</a:t>
            </a:r>
            <a:r>
              <a:rPr lang="nb-NO" sz="9600" dirty="0"/>
              <a:t> </a:t>
            </a:r>
            <a:r>
              <a:rPr lang="nb-NO" sz="9600" dirty="0" err="1"/>
              <a:t>on</a:t>
            </a:r>
            <a:r>
              <a:rPr lang="nb-NO" sz="9600" dirty="0"/>
              <a:t> </a:t>
            </a:r>
            <a:r>
              <a:rPr lang="nb-NO" sz="9600" dirty="0" err="1"/>
              <a:t>this</a:t>
            </a:r>
            <a:r>
              <a:rPr lang="nb-NO" sz="9600" dirty="0"/>
              <a:t> </a:t>
            </a:r>
            <a:r>
              <a:rPr lang="nb-NO" sz="9600" dirty="0" err="1"/>
              <a:t>page</a:t>
            </a:r>
            <a:r>
              <a:rPr lang="nb-NO" sz="9600" dirty="0"/>
              <a:t>.</a:t>
            </a:r>
          </a:p>
          <a:p>
            <a:pPr marL="0" indent="0">
              <a:buNone/>
            </a:pPr>
            <a:r>
              <a:rPr lang="nb-NO" sz="16200" dirty="0">
                <a:sym typeface="Wingdings" panose="05000000000000000000" pitchFamily="2" charset="2"/>
              </a:rPr>
              <a:t>   </a:t>
            </a: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6AB5CC07-39B4-47C1-BD34-59E30AABAB4F}"/>
              </a:ext>
            </a:extLst>
          </p:cNvPr>
          <p:cNvCxnSpPr/>
          <p:nvPr/>
        </p:nvCxnSpPr>
        <p:spPr>
          <a:xfrm>
            <a:off x="195134" y="1644162"/>
            <a:ext cx="1145493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pe 8">
            <a:extLst>
              <a:ext uri="{FF2B5EF4-FFF2-40B4-BE49-F238E27FC236}">
                <a16:creationId xmlns:a16="http://schemas.microsoft.com/office/drawing/2014/main" id="{799B61F5-0EFE-4349-A9B0-1A3B5DAA3D9D}"/>
              </a:ext>
            </a:extLst>
          </p:cNvPr>
          <p:cNvGrpSpPr/>
          <p:nvPr/>
        </p:nvGrpSpPr>
        <p:grpSpPr>
          <a:xfrm>
            <a:off x="868693" y="3782055"/>
            <a:ext cx="2490452" cy="1800853"/>
            <a:chOff x="6869648" y="865527"/>
            <a:chExt cx="1208775" cy="86379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10" name="Bilde 9">
              <a:extLst>
                <a:ext uri="{FF2B5EF4-FFF2-40B4-BE49-F238E27FC236}">
                  <a16:creationId xmlns:a16="http://schemas.microsoft.com/office/drawing/2014/main" id="{68FE2C0F-A02F-45CF-A718-98D4DBCA1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7380312" y="865527"/>
              <a:ext cx="698111" cy="698111"/>
            </a:xfrm>
            <a:prstGeom prst="rect">
              <a:avLst/>
            </a:prstGeom>
          </p:spPr>
        </p:pic>
        <p:pic>
          <p:nvPicPr>
            <p:cNvPr id="11" name="Bilde 10" descr="File:&lt;strong&gt;User icon&lt;/strong&gt; BLACK-01.png - Wikimedia Commons">
              <a:extLst>
                <a:ext uri="{FF2B5EF4-FFF2-40B4-BE49-F238E27FC236}">
                  <a16:creationId xmlns:a16="http://schemas.microsoft.com/office/drawing/2014/main" id="{618D8161-8B04-414C-BDF4-C2F68CFCE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9648" y="1139777"/>
              <a:ext cx="664305" cy="589544"/>
            </a:xfrm>
            <a:prstGeom prst="rect">
              <a:avLst/>
            </a:prstGeom>
          </p:spPr>
        </p:pic>
      </p:grpSp>
      <p:pic>
        <p:nvPicPr>
          <p:cNvPr id="13" name="Bilde 12">
            <a:extLst>
              <a:ext uri="{FF2B5EF4-FFF2-40B4-BE49-F238E27FC236}">
                <a16:creationId xmlns:a16="http://schemas.microsoft.com/office/drawing/2014/main" id="{3E87AD45-C6EC-495D-8DC7-D0EA1564F7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" y="6240679"/>
            <a:ext cx="2112327" cy="504391"/>
          </a:xfrm>
          <a:prstGeom prst="rect">
            <a:avLst/>
          </a:prstGeom>
        </p:spPr>
      </p:pic>
      <p:grpSp>
        <p:nvGrpSpPr>
          <p:cNvPr id="5" name="Gruppe 4">
            <a:extLst>
              <a:ext uri="{FF2B5EF4-FFF2-40B4-BE49-F238E27FC236}">
                <a16:creationId xmlns:a16="http://schemas.microsoft.com/office/drawing/2014/main" id="{D4359516-971B-47C3-A93A-8CD78E46284A}"/>
              </a:ext>
            </a:extLst>
          </p:cNvPr>
          <p:cNvGrpSpPr/>
          <p:nvPr/>
        </p:nvGrpSpPr>
        <p:grpSpPr>
          <a:xfrm>
            <a:off x="4284312" y="1783767"/>
            <a:ext cx="7069488" cy="4727720"/>
            <a:chOff x="4284312" y="1783767"/>
            <a:chExt cx="7069488" cy="4727720"/>
          </a:xfrm>
        </p:grpSpPr>
        <p:pic>
          <p:nvPicPr>
            <p:cNvPr id="3" name="Bilde 2">
              <a:extLst>
                <a:ext uri="{FF2B5EF4-FFF2-40B4-BE49-F238E27FC236}">
                  <a16:creationId xmlns:a16="http://schemas.microsoft.com/office/drawing/2014/main" id="{5C133950-1D7B-4E02-B6FF-A1A6A1363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84312" y="1783767"/>
              <a:ext cx="7069488" cy="4727720"/>
            </a:xfrm>
            <a:prstGeom prst="rect">
              <a:avLst/>
            </a:prstGeom>
          </p:spPr>
        </p:pic>
        <p:pic>
          <p:nvPicPr>
            <p:cNvPr id="4" name="Bilde 3">
              <a:extLst>
                <a:ext uri="{FF2B5EF4-FFF2-40B4-BE49-F238E27FC236}">
                  <a16:creationId xmlns:a16="http://schemas.microsoft.com/office/drawing/2014/main" id="{7B0B6688-67D0-49CD-A7C4-548F15C00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22603" y="3029580"/>
              <a:ext cx="4076700" cy="7524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7139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F4609F-D491-44BD-B167-53E8DC75B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606" y="306733"/>
            <a:ext cx="11217758" cy="1325563"/>
          </a:xfrm>
        </p:spPr>
        <p:txBody>
          <a:bodyPr>
            <a:noAutofit/>
          </a:bodyPr>
          <a:lstStyle/>
          <a:p>
            <a:r>
              <a:rPr lang="nb-NO" b="1" dirty="0"/>
              <a:t>NANO – </a:t>
            </a:r>
            <a:r>
              <a:rPr lang="nb-NO" b="1" dirty="0" err="1"/>
              <a:t>new</a:t>
            </a:r>
            <a:r>
              <a:rPr lang="nb-NO" b="1" dirty="0"/>
              <a:t> </a:t>
            </a:r>
            <a:r>
              <a:rPr lang="nb-NO" b="1" dirty="0" err="1"/>
              <a:t>login</a:t>
            </a:r>
            <a:r>
              <a:rPr lang="nb-NO" b="1" dirty="0"/>
              <a:t> service in NorgesGruppen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AB0CB8A-CF4F-4571-A350-EF423F557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29161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NorgesGruppen is now releasing a new login service "NANO" for NG applications. </a:t>
            </a:r>
          </a:p>
          <a:p>
            <a:r>
              <a:rPr lang="en-GB" dirty="0"/>
              <a:t>NANO will also replace today's reset password service. </a:t>
            </a:r>
          </a:p>
          <a:p>
            <a:r>
              <a:rPr lang="en-GB" dirty="0"/>
              <a:t>During the spring an active NANO account will be necessary to log in to NG applications. </a:t>
            </a:r>
          </a:p>
          <a:p>
            <a:r>
              <a:rPr lang="en-GB" dirty="0"/>
              <a:t>Therefore start the onboarding/activation process today. </a:t>
            </a:r>
            <a:endParaRPr lang="en-GB" b="1" dirty="0">
              <a:cs typeface="Calibri"/>
            </a:endParaRPr>
          </a:p>
          <a:p>
            <a:r>
              <a:rPr lang="en-GB" dirty="0">
                <a:cs typeface="Calibri"/>
              </a:rPr>
              <a:t>Activation link for NANO will be received through SMS or email</a:t>
            </a:r>
            <a:endParaRPr lang="en-GB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B4C663D-737B-46C0-92D1-EC65DC16C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6240679"/>
            <a:ext cx="2112327" cy="504391"/>
          </a:xfrm>
          <a:prstGeom prst="rect">
            <a:avLst/>
          </a:prstGeom>
        </p:spPr>
      </p:pic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DD3F2624-8170-4A2E-91C6-04F5F65E3538}"/>
              </a:ext>
            </a:extLst>
          </p:cNvPr>
          <p:cNvCxnSpPr/>
          <p:nvPr/>
        </p:nvCxnSpPr>
        <p:spPr>
          <a:xfrm>
            <a:off x="195134" y="1644162"/>
            <a:ext cx="1145493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67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F4609F-D491-44BD-B167-53E8DC75B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606" y="306733"/>
            <a:ext cx="10217567" cy="1325563"/>
          </a:xfrm>
        </p:spPr>
        <p:txBody>
          <a:bodyPr>
            <a:noAutofit/>
          </a:bodyPr>
          <a:lstStyle/>
          <a:p>
            <a:r>
              <a:rPr lang="nb-NO" sz="2800" b="1" dirty="0" err="1"/>
              <a:t>Search</a:t>
            </a:r>
            <a:r>
              <a:rPr lang="nb-NO" sz="2800" b="1" dirty="0"/>
              <a:t> for «Velkommen til ny innloggingstjeneste» in </a:t>
            </a:r>
            <a:r>
              <a:rPr lang="nb-NO" sz="2800" b="1" dirty="0" err="1"/>
              <a:t>your</a:t>
            </a:r>
            <a:r>
              <a:rPr lang="nb-NO" sz="2800" b="1" dirty="0"/>
              <a:t> email innboks </a:t>
            </a:r>
            <a:endParaRPr lang="nb-NO" sz="3200" b="1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AB0CB8A-CF4F-4571-A350-EF423F557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278923" cy="4351338"/>
          </a:xfrm>
        </p:spPr>
        <p:txBody>
          <a:bodyPr>
            <a:normAutofit/>
          </a:bodyPr>
          <a:lstStyle/>
          <a:p>
            <a:r>
              <a:rPr lang="en-US" dirty="0"/>
              <a:t>The link will lead you to activation of your NANO account</a:t>
            </a:r>
            <a:endParaRPr lang="nb-NO" dirty="0"/>
          </a:p>
          <a:p>
            <a:r>
              <a:rPr lang="nb-NO" dirty="0"/>
              <a:t>Open email </a:t>
            </a:r>
          </a:p>
          <a:p>
            <a:r>
              <a:rPr lang="en-US" dirty="0"/>
              <a:t>Press the blue activation button in the mail to start activation. </a:t>
            </a:r>
            <a:r>
              <a:rPr lang="en-US" dirty="0">
                <a:solidFill>
                  <a:srgbClr val="FF0000"/>
                </a:solidFill>
              </a:rPr>
              <a:t>NB! You must have your mobile phone available.</a:t>
            </a:r>
            <a:endParaRPr lang="nb-NO" dirty="0">
              <a:solidFill>
                <a:srgbClr val="FF0000"/>
              </a:solidFill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B4C663D-737B-46C0-92D1-EC65DC16C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6240679"/>
            <a:ext cx="2112327" cy="504391"/>
          </a:xfrm>
          <a:prstGeom prst="rect">
            <a:avLst/>
          </a:prstGeom>
        </p:spPr>
      </p:pic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DD3F2624-8170-4A2E-91C6-04F5F65E3538}"/>
              </a:ext>
            </a:extLst>
          </p:cNvPr>
          <p:cNvCxnSpPr/>
          <p:nvPr/>
        </p:nvCxnSpPr>
        <p:spPr>
          <a:xfrm>
            <a:off x="195134" y="1644162"/>
            <a:ext cx="1145493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e 3">
            <a:extLst>
              <a:ext uri="{FF2B5EF4-FFF2-40B4-BE49-F238E27FC236}">
                <a16:creationId xmlns:a16="http://schemas.microsoft.com/office/drawing/2014/main" id="{22C080CC-EC50-4E58-A93A-CE1C9436B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092" y="1813758"/>
            <a:ext cx="7153275" cy="971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BD98BB97-515E-4D00-B0BF-16E5135E372C}"/>
              </a:ext>
            </a:extLst>
          </p:cNvPr>
          <p:cNvCxnSpPr>
            <a:cxnSpLocks/>
          </p:cNvCxnSpPr>
          <p:nvPr/>
        </p:nvCxnSpPr>
        <p:spPr>
          <a:xfrm>
            <a:off x="4230255" y="2113615"/>
            <a:ext cx="646545" cy="169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e 14">
            <a:extLst>
              <a:ext uri="{FF2B5EF4-FFF2-40B4-BE49-F238E27FC236}">
                <a16:creationId xmlns:a16="http://schemas.microsoft.com/office/drawing/2014/main" id="{A9E13700-03AF-4705-BECB-6EC16332E7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192" y="3334833"/>
            <a:ext cx="4090333" cy="2024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6" name="Rett pilkobling 15">
            <a:extLst>
              <a:ext uri="{FF2B5EF4-FFF2-40B4-BE49-F238E27FC236}">
                <a16:creationId xmlns:a16="http://schemas.microsoft.com/office/drawing/2014/main" id="{F45D6E2C-4DE6-4AC2-8641-27E6324DA6C3}"/>
              </a:ext>
            </a:extLst>
          </p:cNvPr>
          <p:cNvCxnSpPr>
            <a:cxnSpLocks/>
          </p:cNvCxnSpPr>
          <p:nvPr/>
        </p:nvCxnSpPr>
        <p:spPr>
          <a:xfrm>
            <a:off x="4470577" y="4311539"/>
            <a:ext cx="10712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067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DD3F2624-8170-4A2E-91C6-04F5F65E3538}"/>
              </a:ext>
            </a:extLst>
          </p:cNvPr>
          <p:cNvCxnSpPr>
            <a:cxnSpLocks/>
          </p:cNvCxnSpPr>
          <p:nvPr/>
        </p:nvCxnSpPr>
        <p:spPr>
          <a:xfrm>
            <a:off x="195134" y="1644162"/>
            <a:ext cx="1145493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e 3">
            <a:extLst>
              <a:ext uri="{FF2B5EF4-FFF2-40B4-BE49-F238E27FC236}">
                <a16:creationId xmlns:a16="http://schemas.microsoft.com/office/drawing/2014/main" id="{50259ED5-66C2-45A0-9C35-509073F55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547" y="991570"/>
            <a:ext cx="4635133" cy="5366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CF4609F-D491-44BD-B167-53E8DC75B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731" y="500062"/>
            <a:ext cx="10515600" cy="1325563"/>
          </a:xfrm>
        </p:spPr>
        <p:txBody>
          <a:bodyPr>
            <a:normAutofit/>
          </a:bodyPr>
          <a:lstStyle/>
          <a:p>
            <a:r>
              <a:rPr lang="nb-NO" b="1" dirty="0"/>
              <a:t>1: </a:t>
            </a:r>
            <a:r>
              <a:rPr lang="nb-NO" b="1" dirty="0" err="1"/>
              <a:t>Get</a:t>
            </a:r>
            <a:r>
              <a:rPr lang="nb-NO" b="1" dirty="0"/>
              <a:t> </a:t>
            </a:r>
            <a:r>
              <a:rPr lang="nb-NO" b="1" dirty="0" err="1"/>
              <a:t>ready</a:t>
            </a:r>
            <a:endParaRPr lang="nb-NO" b="1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AB0CB8A-CF4F-4571-A350-EF423F557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18220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Choose a new and unique password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Forgot password question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Type your cell phone number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B4C663D-737B-46C0-92D1-EC65DC16C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6240679"/>
            <a:ext cx="2112327" cy="504391"/>
          </a:xfrm>
          <a:prstGeom prst="rect">
            <a:avLst/>
          </a:prstGeom>
        </p:spPr>
      </p:pic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15A93EE5-157D-4B23-B6F4-C29BF3705A6D}"/>
              </a:ext>
            </a:extLst>
          </p:cNvPr>
          <p:cNvCxnSpPr>
            <a:cxnSpLocks/>
          </p:cNvCxnSpPr>
          <p:nvPr/>
        </p:nvCxnSpPr>
        <p:spPr>
          <a:xfrm>
            <a:off x="4371975" y="2047875"/>
            <a:ext cx="2572848" cy="113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197B347D-F450-42E3-9949-218BDC414A22}"/>
              </a:ext>
            </a:extLst>
          </p:cNvPr>
          <p:cNvCxnSpPr>
            <a:cxnSpLocks/>
          </p:cNvCxnSpPr>
          <p:nvPr/>
        </p:nvCxnSpPr>
        <p:spPr>
          <a:xfrm>
            <a:off x="4371975" y="2343150"/>
            <a:ext cx="2890471" cy="445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pilkobling 12">
            <a:extLst>
              <a:ext uri="{FF2B5EF4-FFF2-40B4-BE49-F238E27FC236}">
                <a16:creationId xmlns:a16="http://schemas.microsoft.com/office/drawing/2014/main" id="{15FD6F68-958B-4AB9-84EA-5A38ED62ABCF}"/>
              </a:ext>
            </a:extLst>
          </p:cNvPr>
          <p:cNvCxnSpPr>
            <a:cxnSpLocks/>
          </p:cNvCxnSpPr>
          <p:nvPr/>
        </p:nvCxnSpPr>
        <p:spPr>
          <a:xfrm>
            <a:off x="5020408" y="3171915"/>
            <a:ext cx="1924415" cy="643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pilkobling 14">
            <a:extLst>
              <a:ext uri="{FF2B5EF4-FFF2-40B4-BE49-F238E27FC236}">
                <a16:creationId xmlns:a16="http://schemas.microsoft.com/office/drawing/2014/main" id="{DC71B1F8-57A3-4861-8F15-3F24FEB700F6}"/>
              </a:ext>
            </a:extLst>
          </p:cNvPr>
          <p:cNvCxnSpPr>
            <a:cxnSpLocks/>
          </p:cNvCxnSpPr>
          <p:nvPr/>
        </p:nvCxnSpPr>
        <p:spPr>
          <a:xfrm>
            <a:off x="4978644" y="4611346"/>
            <a:ext cx="2060331" cy="602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pe 9">
            <a:extLst>
              <a:ext uri="{FF2B5EF4-FFF2-40B4-BE49-F238E27FC236}">
                <a16:creationId xmlns:a16="http://schemas.microsoft.com/office/drawing/2014/main" id="{6359C1AF-18D9-4A56-9F9C-E486D7498E12}"/>
              </a:ext>
            </a:extLst>
          </p:cNvPr>
          <p:cNvGrpSpPr/>
          <p:nvPr/>
        </p:nvGrpSpPr>
        <p:grpSpPr>
          <a:xfrm>
            <a:off x="9337418" y="5665514"/>
            <a:ext cx="1545262" cy="692421"/>
            <a:chOff x="10431700" y="5237319"/>
            <a:chExt cx="1545262" cy="692421"/>
          </a:xfrm>
        </p:grpSpPr>
        <p:sp>
          <p:nvSpPr>
            <p:cNvPr id="6" name="Pil: høyre 5">
              <a:extLst>
                <a:ext uri="{FF2B5EF4-FFF2-40B4-BE49-F238E27FC236}">
                  <a16:creationId xmlns:a16="http://schemas.microsoft.com/office/drawing/2014/main" id="{0601A089-31F3-43CE-AD54-2304AAE4B25A}"/>
                </a:ext>
              </a:extLst>
            </p:cNvPr>
            <p:cNvSpPr/>
            <p:nvPr/>
          </p:nvSpPr>
          <p:spPr>
            <a:xfrm>
              <a:off x="10431700" y="5237319"/>
              <a:ext cx="1218372" cy="685783"/>
            </a:xfrm>
            <a:prstGeom prst="rightArrow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Plassholder for innhold 2">
              <a:extLst>
                <a:ext uri="{FF2B5EF4-FFF2-40B4-BE49-F238E27FC236}">
                  <a16:creationId xmlns:a16="http://schemas.microsoft.com/office/drawing/2014/main" id="{8436C2FA-FC63-4B9E-B745-82E56354A502}"/>
                </a:ext>
              </a:extLst>
            </p:cNvPr>
            <p:cNvSpPr txBox="1">
              <a:spLocks/>
            </p:cNvSpPr>
            <p:nvPr/>
          </p:nvSpPr>
          <p:spPr>
            <a:xfrm>
              <a:off x="10431700" y="5418781"/>
              <a:ext cx="1545262" cy="51095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nb-NO" sz="2000" b="1" dirty="0"/>
                <a:t>Bla 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9394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F4609F-D491-44BD-B167-53E8DC75B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3" y="220068"/>
            <a:ext cx="11056142" cy="1325563"/>
          </a:xfrm>
        </p:spPr>
        <p:txBody>
          <a:bodyPr>
            <a:normAutofit/>
          </a:bodyPr>
          <a:lstStyle/>
          <a:p>
            <a:r>
              <a:rPr lang="nb-NO" sz="4000" b="1" dirty="0"/>
              <a:t>2: Cell </a:t>
            </a:r>
            <a:r>
              <a:rPr lang="nb-NO" sz="4000" b="1" dirty="0" err="1"/>
              <a:t>phone</a:t>
            </a:r>
            <a:r>
              <a:rPr lang="nb-NO" sz="4000" b="1" dirty="0"/>
              <a:t> </a:t>
            </a:r>
            <a:r>
              <a:rPr lang="nb-NO" sz="4000" b="1" dirty="0" err="1"/>
              <a:t>setup</a:t>
            </a:r>
            <a:r>
              <a:rPr lang="nb-NO" sz="4000" b="1" dirty="0"/>
              <a:t> for </a:t>
            </a:r>
            <a:r>
              <a:rPr lang="nb-NO" sz="4000" b="1" dirty="0" err="1"/>
              <a:t>forgotten</a:t>
            </a:r>
            <a:r>
              <a:rPr lang="nb-NO" sz="4000" b="1" dirty="0"/>
              <a:t> </a:t>
            </a:r>
            <a:r>
              <a:rPr lang="nb-NO" sz="4000" b="1" dirty="0" err="1"/>
              <a:t>password</a:t>
            </a:r>
            <a:endParaRPr lang="nb-NO" sz="4000" b="1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AB0CB8A-CF4F-4571-A350-EF423F557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54037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nb-NO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Country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Cell phone number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Click «Send </a:t>
            </a:r>
            <a:r>
              <a:rPr lang="en-GB" dirty="0" err="1"/>
              <a:t>kode</a:t>
            </a:r>
            <a:r>
              <a:rPr lang="en-GB" dirty="0"/>
              <a:t>»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B4C663D-737B-46C0-92D1-EC65DC16C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6240679"/>
            <a:ext cx="2112327" cy="504391"/>
          </a:xfrm>
          <a:prstGeom prst="rect">
            <a:avLst/>
          </a:prstGeom>
        </p:spPr>
      </p:pic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DD3F2624-8170-4A2E-91C6-04F5F65E3538}"/>
              </a:ext>
            </a:extLst>
          </p:cNvPr>
          <p:cNvCxnSpPr/>
          <p:nvPr/>
        </p:nvCxnSpPr>
        <p:spPr>
          <a:xfrm>
            <a:off x="195134" y="1644162"/>
            <a:ext cx="1145493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e 9">
            <a:extLst>
              <a:ext uri="{FF2B5EF4-FFF2-40B4-BE49-F238E27FC236}">
                <a16:creationId xmlns:a16="http://schemas.microsoft.com/office/drawing/2014/main" id="{B5C076A4-91D2-4E7B-B08C-9F5FDC434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211" y="1874421"/>
            <a:ext cx="5302763" cy="3518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7" name="Rett pilkobling 16">
            <a:extLst>
              <a:ext uri="{FF2B5EF4-FFF2-40B4-BE49-F238E27FC236}">
                <a16:creationId xmlns:a16="http://schemas.microsoft.com/office/drawing/2014/main" id="{BF1033E6-5944-4620-82DF-4552BA53D77F}"/>
              </a:ext>
            </a:extLst>
          </p:cNvPr>
          <p:cNvCxnSpPr>
            <a:cxnSpLocks/>
          </p:cNvCxnSpPr>
          <p:nvPr/>
        </p:nvCxnSpPr>
        <p:spPr>
          <a:xfrm>
            <a:off x="3763108" y="3798277"/>
            <a:ext cx="2655109" cy="268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C81EE067-32D8-4B1F-AC9D-C0E0D1710E2F}"/>
              </a:ext>
            </a:extLst>
          </p:cNvPr>
          <p:cNvCxnSpPr>
            <a:cxnSpLocks/>
          </p:cNvCxnSpPr>
          <p:nvPr/>
        </p:nvCxnSpPr>
        <p:spPr>
          <a:xfrm>
            <a:off x="4378569" y="4668715"/>
            <a:ext cx="5943600" cy="430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pilkobling 14">
            <a:extLst>
              <a:ext uri="{FF2B5EF4-FFF2-40B4-BE49-F238E27FC236}">
                <a16:creationId xmlns:a16="http://schemas.microsoft.com/office/drawing/2014/main" id="{FA8801CF-0D75-4EB3-AE60-2969FC22CA7B}"/>
              </a:ext>
            </a:extLst>
          </p:cNvPr>
          <p:cNvCxnSpPr>
            <a:cxnSpLocks/>
          </p:cNvCxnSpPr>
          <p:nvPr/>
        </p:nvCxnSpPr>
        <p:spPr>
          <a:xfrm>
            <a:off x="4284617" y="2915994"/>
            <a:ext cx="2203269" cy="5886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372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F4609F-D491-44BD-B167-53E8DC75B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731" y="500062"/>
            <a:ext cx="10515600" cy="1325563"/>
          </a:xfrm>
        </p:spPr>
        <p:txBody>
          <a:bodyPr>
            <a:normAutofit/>
          </a:bodyPr>
          <a:lstStyle/>
          <a:p>
            <a:r>
              <a:rPr lang="nb-NO" b="1" dirty="0"/>
              <a:t>3: Set up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AB0CB8A-CF4F-4571-A350-EF423F557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382" y="1857483"/>
            <a:ext cx="3953609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b-NO" sz="2400" dirty="0"/>
              <a:t>Control </a:t>
            </a:r>
            <a:r>
              <a:rPr lang="nb-NO" sz="2400" dirty="0" err="1"/>
              <a:t>cell</a:t>
            </a:r>
            <a:r>
              <a:rPr lang="nb-NO" sz="2400" dirty="0"/>
              <a:t> </a:t>
            </a:r>
            <a:r>
              <a:rPr lang="nb-NO" sz="2400" dirty="0" err="1"/>
              <a:t>phone</a:t>
            </a:r>
            <a:r>
              <a:rPr lang="nb-NO" sz="2400" dirty="0"/>
              <a:t>: </a:t>
            </a:r>
          </a:p>
          <a:p>
            <a:pPr marL="514350" indent="-514350">
              <a:buFont typeface="+mj-lt"/>
              <a:buAutoNum type="arabicPeriod"/>
            </a:pPr>
            <a:endParaRPr lang="nb-NO" sz="2400" dirty="0"/>
          </a:p>
          <a:p>
            <a:pPr marL="514350" indent="-514350">
              <a:buFont typeface="+mj-lt"/>
              <a:buAutoNum type="arabicPeriod"/>
            </a:pPr>
            <a:endParaRPr lang="nb-NO" sz="2400" dirty="0"/>
          </a:p>
          <a:p>
            <a:pPr marL="514350" indent="-514350">
              <a:buFont typeface="+mj-lt"/>
              <a:buAutoNum type="arabicPeriod"/>
            </a:pPr>
            <a:endParaRPr lang="nb-NO" sz="2400" dirty="0"/>
          </a:p>
          <a:p>
            <a:pPr marL="514350" indent="-514350">
              <a:buFont typeface="+mj-lt"/>
              <a:buAutoNum type="arabicPeriod"/>
            </a:pPr>
            <a:r>
              <a:rPr lang="nb-NO" sz="2400" dirty="0"/>
              <a:t>Type </a:t>
            </a:r>
            <a:r>
              <a:rPr lang="nb-NO" sz="2400" dirty="0" err="1"/>
              <a:t>code</a:t>
            </a:r>
            <a:br>
              <a:rPr lang="nb-NO" sz="2400" dirty="0"/>
            </a:br>
            <a:r>
              <a:rPr lang="nb-NO" sz="2400" dirty="0" err="1"/>
              <a:t>Click</a:t>
            </a:r>
            <a:r>
              <a:rPr lang="nb-NO" sz="2400" dirty="0"/>
              <a:t> </a:t>
            </a:r>
            <a:r>
              <a:rPr lang="nb-NO" sz="2400" b="1" dirty="0"/>
              <a:t>Bekreft</a:t>
            </a:r>
            <a:r>
              <a:rPr lang="nb-NO" sz="2400" dirty="0"/>
              <a:t>.</a:t>
            </a:r>
            <a:br>
              <a:rPr lang="nb-NO" sz="2400" dirty="0"/>
            </a:br>
            <a:endParaRPr lang="nb-NO" sz="2400" dirty="0"/>
          </a:p>
          <a:p>
            <a:pPr marL="514350" indent="-514350">
              <a:buFont typeface="+mj-lt"/>
              <a:buAutoNum type="arabicPeriod"/>
            </a:pPr>
            <a:r>
              <a:rPr lang="nb-NO" sz="2400" dirty="0" err="1"/>
              <a:t>Click</a:t>
            </a:r>
            <a:r>
              <a:rPr lang="nb-NO" sz="2400" dirty="0"/>
              <a:t> </a:t>
            </a:r>
            <a:r>
              <a:rPr lang="nb-NO" sz="2400" b="1" dirty="0"/>
              <a:t>Ferdig</a:t>
            </a:r>
            <a:endParaRPr lang="nb-NO" sz="2400" dirty="0"/>
          </a:p>
          <a:p>
            <a:pPr marL="514350" indent="-514350">
              <a:buFont typeface="+mj-lt"/>
              <a:buAutoNum type="arabicPeriod"/>
            </a:pPr>
            <a:r>
              <a:rPr lang="nb-NO" sz="2400" dirty="0" err="1"/>
              <a:t>Scroll</a:t>
            </a:r>
            <a:r>
              <a:rPr lang="nb-NO" sz="2400" dirty="0"/>
              <a:t> </a:t>
            </a:r>
            <a:r>
              <a:rPr lang="nb-NO" sz="2400" dirty="0" err="1"/>
              <a:t>down</a:t>
            </a:r>
            <a:r>
              <a:rPr lang="nb-NO" sz="2400" dirty="0"/>
              <a:t> and </a:t>
            </a:r>
            <a:r>
              <a:rPr lang="nb-NO" sz="2400" dirty="0" err="1"/>
              <a:t>click</a:t>
            </a:r>
            <a:br>
              <a:rPr lang="nb-NO" sz="2400" dirty="0"/>
            </a:br>
            <a:r>
              <a:rPr lang="nb-NO" sz="2400" b="1" dirty="0"/>
              <a:t>Opprett min konto</a:t>
            </a:r>
          </a:p>
          <a:p>
            <a:pPr marL="514350" indent="-514350">
              <a:buFont typeface="+mj-lt"/>
              <a:buAutoNum type="arabicPeriod"/>
            </a:pPr>
            <a:endParaRPr lang="nb-NO" sz="24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B4C663D-737B-46C0-92D1-EC65DC16C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6240679"/>
            <a:ext cx="2112327" cy="504391"/>
          </a:xfrm>
          <a:prstGeom prst="rect">
            <a:avLst/>
          </a:prstGeom>
        </p:spPr>
      </p:pic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DD3F2624-8170-4A2E-91C6-04F5F65E3538}"/>
              </a:ext>
            </a:extLst>
          </p:cNvPr>
          <p:cNvCxnSpPr/>
          <p:nvPr/>
        </p:nvCxnSpPr>
        <p:spPr>
          <a:xfrm>
            <a:off x="195134" y="1644162"/>
            <a:ext cx="1145493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de 11">
            <a:extLst>
              <a:ext uri="{FF2B5EF4-FFF2-40B4-BE49-F238E27FC236}">
                <a16:creationId xmlns:a16="http://schemas.microsoft.com/office/drawing/2014/main" id="{AE301D1C-46F4-4294-8B35-C1482C1A1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448" y="2191687"/>
            <a:ext cx="3117591" cy="1193152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26BE4CAC-4C39-42F6-9CB7-617CE86752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727292" y="2262368"/>
            <a:ext cx="1156610" cy="1274885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7D0BF21D-38A8-43F3-AB63-8ADCB1E899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1010" y="1984370"/>
            <a:ext cx="3753321" cy="2504178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87C77AE-8D92-491C-B5AC-842E535B68C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860" r="8579" b="31581"/>
          <a:stretch/>
        </p:blipFill>
        <p:spPr>
          <a:xfrm>
            <a:off x="7475461" y="4908403"/>
            <a:ext cx="3645385" cy="456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1" name="Rett pilkobling 20">
            <a:extLst>
              <a:ext uri="{FF2B5EF4-FFF2-40B4-BE49-F238E27FC236}">
                <a16:creationId xmlns:a16="http://schemas.microsoft.com/office/drawing/2014/main" id="{0BDFF6EF-773F-4481-B006-8CCAD4AD6FB7}"/>
              </a:ext>
            </a:extLst>
          </p:cNvPr>
          <p:cNvCxnSpPr>
            <a:cxnSpLocks/>
          </p:cNvCxnSpPr>
          <p:nvPr/>
        </p:nvCxnSpPr>
        <p:spPr>
          <a:xfrm flipV="1">
            <a:off x="3121867" y="4151984"/>
            <a:ext cx="7262446" cy="870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pilkobling 12">
            <a:extLst>
              <a:ext uri="{FF2B5EF4-FFF2-40B4-BE49-F238E27FC236}">
                <a16:creationId xmlns:a16="http://schemas.microsoft.com/office/drawing/2014/main" id="{15FD6F68-958B-4AB9-84EA-5A38ED62ABCF}"/>
              </a:ext>
            </a:extLst>
          </p:cNvPr>
          <p:cNvCxnSpPr>
            <a:cxnSpLocks/>
          </p:cNvCxnSpPr>
          <p:nvPr/>
        </p:nvCxnSpPr>
        <p:spPr>
          <a:xfrm flipV="1">
            <a:off x="3313222" y="3268319"/>
            <a:ext cx="5171356" cy="8518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pilkobling 18">
            <a:extLst>
              <a:ext uri="{FF2B5EF4-FFF2-40B4-BE49-F238E27FC236}">
                <a16:creationId xmlns:a16="http://schemas.microsoft.com/office/drawing/2014/main" id="{B146F185-AEE5-4F9F-BF3C-89838E3039F7}"/>
              </a:ext>
            </a:extLst>
          </p:cNvPr>
          <p:cNvCxnSpPr>
            <a:cxnSpLocks/>
          </p:cNvCxnSpPr>
          <p:nvPr/>
        </p:nvCxnSpPr>
        <p:spPr>
          <a:xfrm flipV="1">
            <a:off x="3814354" y="5136441"/>
            <a:ext cx="6331132" cy="636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677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4FEF347A-0E3B-4DED-B343-4ACF42BEE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329" y="1825625"/>
            <a:ext cx="3524250" cy="46101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745FFEF4-CB13-4309-92AB-C765EA44D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3" y="278583"/>
            <a:ext cx="10515600" cy="1325563"/>
          </a:xfrm>
        </p:spPr>
        <p:txBody>
          <a:bodyPr>
            <a:noAutofit/>
          </a:bodyPr>
          <a:lstStyle/>
          <a:p>
            <a:r>
              <a:rPr lang="nb-NO" b="1" dirty="0"/>
              <a:t>STEP 4: Setup 2-factor (MFA*)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96F6400-9538-4179-80BA-9D7856222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6240679"/>
            <a:ext cx="2112327" cy="504391"/>
          </a:xfrm>
          <a:prstGeom prst="rect">
            <a:avLst/>
          </a:prstGeom>
        </p:spPr>
      </p:pic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5BCD9082-0B4D-427C-AB41-D5A4D995D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692163" cy="34604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b="1" dirty="0"/>
              <a:t>Konfigurer faktor</a:t>
            </a:r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022FA072-D9A5-4275-8E6C-AF9F41FD4B87}"/>
              </a:ext>
            </a:extLst>
          </p:cNvPr>
          <p:cNvCxnSpPr>
            <a:cxnSpLocks/>
          </p:cNvCxnSpPr>
          <p:nvPr/>
        </p:nvCxnSpPr>
        <p:spPr>
          <a:xfrm>
            <a:off x="4774223" y="4906108"/>
            <a:ext cx="2303585" cy="561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67D4EBD6-A8EC-4B49-BFC7-411E9B0ACC1A}"/>
              </a:ext>
            </a:extLst>
          </p:cNvPr>
          <p:cNvCxnSpPr/>
          <p:nvPr/>
        </p:nvCxnSpPr>
        <p:spPr>
          <a:xfrm>
            <a:off x="195134" y="1644162"/>
            <a:ext cx="1145493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Sylinder 3">
            <a:extLst>
              <a:ext uri="{FF2B5EF4-FFF2-40B4-BE49-F238E27FC236}">
                <a16:creationId xmlns:a16="http://schemas.microsoft.com/office/drawing/2014/main" id="{0A8D6BDF-369B-4C69-8F37-5175C7FFB3DC}"/>
              </a:ext>
            </a:extLst>
          </p:cNvPr>
          <p:cNvSpPr txBox="1"/>
          <p:nvPr/>
        </p:nvSpPr>
        <p:spPr>
          <a:xfrm>
            <a:off x="840711" y="5745146"/>
            <a:ext cx="5826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*MFA (</a:t>
            </a:r>
            <a:r>
              <a:rPr lang="nb-NO" sz="1200" dirty="0" err="1"/>
              <a:t>Mulifaktorautentisering</a:t>
            </a:r>
            <a:r>
              <a:rPr lang="nb-NO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81844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420F610-369F-4016-8F0E-A9F20542A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982" y="2273164"/>
            <a:ext cx="5307025" cy="358275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0F06E23-FC79-4163-A568-FEE7F2D54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3" y="114523"/>
            <a:ext cx="10515600" cy="1325563"/>
          </a:xfrm>
        </p:spPr>
        <p:txBody>
          <a:bodyPr/>
          <a:lstStyle/>
          <a:p>
            <a:r>
              <a:rPr lang="nb-NO" b="1" dirty="0"/>
              <a:t>STEP 4.1: </a:t>
            </a:r>
            <a:r>
              <a:rPr lang="nb-NO" b="1" dirty="0" err="1"/>
              <a:t>Choose</a:t>
            </a:r>
            <a:r>
              <a:rPr lang="nb-NO" b="1" dirty="0"/>
              <a:t> </a:t>
            </a:r>
            <a:r>
              <a:rPr lang="nb-NO" b="1" dirty="0" err="1"/>
              <a:t>cell</a:t>
            </a:r>
            <a:r>
              <a:rPr lang="nb-NO" b="1" dirty="0"/>
              <a:t> </a:t>
            </a:r>
            <a:r>
              <a:rPr lang="nb-NO" b="1" dirty="0" err="1"/>
              <a:t>phone</a:t>
            </a:r>
            <a:r>
              <a:rPr lang="nb-NO" b="1" dirty="0"/>
              <a:t> type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7F82534-2072-4B6A-BFEF-095F66164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6240679"/>
            <a:ext cx="2112327" cy="504391"/>
          </a:xfrm>
          <a:prstGeom prst="rect">
            <a:avLst/>
          </a:prstGeom>
        </p:spPr>
      </p:pic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ECCE0514-C9E2-49EB-9FA3-87AC302DA27B}"/>
              </a:ext>
            </a:extLst>
          </p:cNvPr>
          <p:cNvCxnSpPr/>
          <p:nvPr/>
        </p:nvCxnSpPr>
        <p:spPr>
          <a:xfrm>
            <a:off x="195134" y="1644162"/>
            <a:ext cx="1145493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BE2AD76E-734B-4C04-849F-37F394A3D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0146" y="2413101"/>
            <a:ext cx="2362200" cy="3492136"/>
          </a:xfrm>
        </p:spPr>
        <p:txBody>
          <a:bodyPr>
            <a:normAutofit/>
          </a:bodyPr>
          <a:lstStyle/>
          <a:p>
            <a:r>
              <a:rPr lang="nb-NO" b="1" dirty="0" err="1"/>
              <a:t>iPhone</a:t>
            </a:r>
            <a:r>
              <a:rPr lang="nb-NO" dirty="0"/>
              <a:t> </a:t>
            </a:r>
            <a:r>
              <a:rPr lang="nb-NO" dirty="0" err="1"/>
              <a:t>user</a:t>
            </a:r>
            <a:br>
              <a:rPr lang="nb-NO" dirty="0"/>
            </a:br>
            <a:endParaRPr lang="nb-NO" dirty="0"/>
          </a:p>
          <a:p>
            <a:endParaRPr lang="nb-NO" dirty="0"/>
          </a:p>
          <a:p>
            <a:r>
              <a:rPr lang="nb-NO" b="1" dirty="0"/>
              <a:t>Android</a:t>
            </a:r>
            <a:r>
              <a:rPr lang="nb-NO" dirty="0"/>
              <a:t> </a:t>
            </a:r>
            <a:r>
              <a:rPr lang="nb-NO" dirty="0" err="1"/>
              <a:t>user</a:t>
            </a:r>
            <a:r>
              <a:rPr lang="nb-NO" dirty="0"/>
              <a:t> (Samsung, HTC f.eks.) trykk her</a:t>
            </a:r>
          </a:p>
        </p:txBody>
      </p: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02172C89-86C1-4E8D-A228-A8EFCBE8C1FD}"/>
              </a:ext>
            </a:extLst>
          </p:cNvPr>
          <p:cNvCxnSpPr>
            <a:cxnSpLocks/>
          </p:cNvCxnSpPr>
          <p:nvPr/>
        </p:nvCxnSpPr>
        <p:spPr>
          <a:xfrm>
            <a:off x="3622766" y="3030583"/>
            <a:ext cx="2519902" cy="553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10309AF2-2565-4FC0-91B0-7167E129DC99}"/>
              </a:ext>
            </a:extLst>
          </p:cNvPr>
          <p:cNvCxnSpPr>
            <a:cxnSpLocks/>
          </p:cNvCxnSpPr>
          <p:nvPr/>
        </p:nvCxnSpPr>
        <p:spPr>
          <a:xfrm flipV="1">
            <a:off x="3361509" y="3723696"/>
            <a:ext cx="3227985" cy="787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innhold 2">
            <a:extLst>
              <a:ext uri="{FF2B5EF4-FFF2-40B4-BE49-F238E27FC236}">
                <a16:creationId xmlns:a16="http://schemas.microsoft.com/office/drawing/2014/main" id="{D024D883-53B0-4047-BC9B-DDF443D78A83}"/>
              </a:ext>
            </a:extLst>
          </p:cNvPr>
          <p:cNvSpPr txBox="1">
            <a:spLocks/>
          </p:cNvSpPr>
          <p:nvPr/>
        </p:nvSpPr>
        <p:spPr>
          <a:xfrm>
            <a:off x="9243007" y="2273164"/>
            <a:ext cx="2407066" cy="2051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/>
              <a:t>Windows</a:t>
            </a:r>
            <a:r>
              <a:rPr lang="nb-NO" dirty="0"/>
              <a:t> </a:t>
            </a:r>
            <a:r>
              <a:rPr lang="nb-NO" dirty="0" err="1"/>
              <a:t>user</a:t>
            </a:r>
            <a:endParaRPr lang="nb-NO" dirty="0"/>
          </a:p>
        </p:txBody>
      </p:sp>
      <p:cxnSp>
        <p:nvCxnSpPr>
          <p:cNvPr id="16" name="Rett pilkobling 15">
            <a:extLst>
              <a:ext uri="{FF2B5EF4-FFF2-40B4-BE49-F238E27FC236}">
                <a16:creationId xmlns:a16="http://schemas.microsoft.com/office/drawing/2014/main" id="{BEEEBACE-B0BF-4AC3-99CA-54A352B62530}"/>
              </a:ext>
            </a:extLst>
          </p:cNvPr>
          <p:cNvCxnSpPr>
            <a:cxnSpLocks/>
          </p:cNvCxnSpPr>
          <p:nvPr/>
        </p:nvCxnSpPr>
        <p:spPr>
          <a:xfrm flipH="1">
            <a:off x="7296638" y="2830286"/>
            <a:ext cx="2152163" cy="753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292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7640D30E-F689-4764-845B-4FEF63771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151" y="1885159"/>
            <a:ext cx="5676517" cy="406511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0F06E23-FC79-4163-A568-FEE7F2D54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603" y="56587"/>
            <a:ext cx="10515600" cy="1325563"/>
          </a:xfrm>
        </p:spPr>
        <p:txBody>
          <a:bodyPr>
            <a:noAutofit/>
          </a:bodyPr>
          <a:lstStyle/>
          <a:p>
            <a:r>
              <a:rPr lang="nb-NO" b="1" dirty="0"/>
              <a:t>STEP 4.2: </a:t>
            </a:r>
            <a:r>
              <a:rPr lang="en-US" b="1" dirty="0"/>
              <a:t>Download </a:t>
            </a:r>
            <a:r>
              <a:rPr lang="en-US" b="1" dirty="0" err="1"/>
              <a:t>Okta</a:t>
            </a:r>
            <a:r>
              <a:rPr lang="en-US" b="1" dirty="0"/>
              <a:t> Verify</a:t>
            </a:r>
            <a:endParaRPr lang="nb-NO" b="1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7F82534-2072-4B6A-BFEF-095F66164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6240679"/>
            <a:ext cx="2112327" cy="504391"/>
          </a:xfrm>
          <a:prstGeom prst="rect">
            <a:avLst/>
          </a:prstGeom>
        </p:spPr>
      </p:pic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ECCE0514-C9E2-49EB-9FA3-87AC302DA27B}"/>
              </a:ext>
            </a:extLst>
          </p:cNvPr>
          <p:cNvCxnSpPr/>
          <p:nvPr/>
        </p:nvCxnSpPr>
        <p:spPr>
          <a:xfrm>
            <a:off x="195134" y="1644162"/>
            <a:ext cx="1145493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BE2AD76E-734B-4C04-849F-37F394A3D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493" y="2107505"/>
            <a:ext cx="3686125" cy="192875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Download </a:t>
            </a:r>
            <a:r>
              <a:rPr lang="en-US" dirty="0" err="1"/>
              <a:t>app’en</a:t>
            </a:r>
            <a:r>
              <a:rPr lang="en-US" dirty="0"/>
              <a:t> “Okta Verify” </a:t>
            </a:r>
            <a:r>
              <a:rPr lang="en-US" dirty="0" err="1"/>
              <a:t>fra</a:t>
            </a:r>
            <a:r>
              <a:rPr lang="en-US" dirty="0"/>
              <a:t> AppStore / Google Play on your cellphone</a:t>
            </a:r>
            <a:endParaRPr lang="nb-NO" dirty="0"/>
          </a:p>
        </p:txBody>
      </p: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02172C89-86C1-4E8D-A228-A8EFCBE8C1FD}"/>
              </a:ext>
            </a:extLst>
          </p:cNvPr>
          <p:cNvCxnSpPr>
            <a:cxnSpLocks/>
          </p:cNvCxnSpPr>
          <p:nvPr/>
        </p:nvCxnSpPr>
        <p:spPr>
          <a:xfrm flipV="1">
            <a:off x="4018321" y="4380411"/>
            <a:ext cx="3227210" cy="102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e 3">
            <a:extLst>
              <a:ext uri="{FF2B5EF4-FFF2-40B4-BE49-F238E27FC236}">
                <a16:creationId xmlns:a16="http://schemas.microsoft.com/office/drawing/2014/main" id="{50B1B907-CE4E-4788-A41A-66D42DDF80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370659" y="404955"/>
            <a:ext cx="628826" cy="628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63A0CC5D-5103-46AB-A2EB-302AF967EE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-9007" y="128281"/>
            <a:ext cx="1156610" cy="1274885"/>
          </a:xfrm>
          <a:prstGeom prst="rect">
            <a:avLst/>
          </a:prstGeom>
        </p:spPr>
      </p:pic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DFB34E20-D0E9-4599-934C-42C6023D80F3}"/>
              </a:ext>
            </a:extLst>
          </p:cNvPr>
          <p:cNvSpPr txBox="1">
            <a:spLocks/>
          </p:cNvSpPr>
          <p:nvPr/>
        </p:nvSpPr>
        <p:spPr>
          <a:xfrm>
            <a:off x="978705" y="3994238"/>
            <a:ext cx="2952404" cy="1325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</a:t>
            </a:r>
            <a:r>
              <a:rPr lang="en-US" b="1" dirty="0"/>
              <a:t>Neste</a:t>
            </a:r>
            <a:r>
              <a:rPr lang="en-US" dirty="0"/>
              <a:t> on your Laptop</a:t>
            </a:r>
            <a:endParaRPr lang="nb-NO" dirty="0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429C29B1-CA0C-4416-8A72-84B50990EF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-177905" y="2213945"/>
            <a:ext cx="1156610" cy="1274885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88D4446D-C06A-4208-BEC8-A03A18D20D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85237" y="2585696"/>
            <a:ext cx="430326" cy="430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8994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67a601a-5297-45cd-b9da-db7f028bb563">
      <UserInfo>
        <DisplayName>Tore Næss</DisplayName>
        <AccountId>6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0158968B13054DA14FFF0B42167243" ma:contentTypeVersion="7" ma:contentTypeDescription="Create a new document." ma:contentTypeScope="" ma:versionID="80c9b7a3ef83d3255df0db3e24479d8a">
  <xsd:schema xmlns:xsd="http://www.w3.org/2001/XMLSchema" xmlns:xs="http://www.w3.org/2001/XMLSchema" xmlns:p="http://schemas.microsoft.com/office/2006/metadata/properties" xmlns:ns2="3c9570e0-5e02-45f2-857e-bfcdd4e37eff" xmlns:ns3="067a601a-5297-45cd-b9da-db7f028bb563" targetNamespace="http://schemas.microsoft.com/office/2006/metadata/properties" ma:root="true" ma:fieldsID="e6203a22ef958dd324996504d0bdadd2" ns2:_="" ns3:_="">
    <xsd:import namespace="3c9570e0-5e02-45f2-857e-bfcdd4e37eff"/>
    <xsd:import namespace="067a601a-5297-45cd-b9da-db7f028bb5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9570e0-5e02-45f2-857e-bfcdd4e37e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7a601a-5297-45cd-b9da-db7f028bb56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424AB9-5027-4EC8-80EE-9576EEE22F53}">
  <ds:schemaRefs>
    <ds:schemaRef ds:uri="http://www.w3.org/XML/1998/namespace"/>
    <ds:schemaRef ds:uri="http://schemas.microsoft.com/office/2006/metadata/properties"/>
    <ds:schemaRef ds:uri="http://purl.org/dc/elements/1.1/"/>
    <ds:schemaRef ds:uri="067a601a-5297-45cd-b9da-db7f028bb563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3c9570e0-5e02-45f2-857e-bfcdd4e37eff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42C23EB-25C8-42EB-A1C2-48F870C922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05061D-7EE4-49BD-A61D-3E89DDB210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9570e0-5e02-45f2-857e-bfcdd4e37eff"/>
    <ds:schemaRef ds:uri="067a601a-5297-45cd-b9da-db7f028bb5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9618</TotalTime>
  <Words>294</Words>
  <Application>Microsoft Office PowerPoint</Application>
  <PresentationFormat>Widescreen</PresentationFormat>
  <Paragraphs>59</Paragraphs>
  <Slides>13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Office-tema</vt:lpstr>
      <vt:lpstr>NGs nye innloggings-side</vt:lpstr>
      <vt:lpstr>NANO – new login service in NorgesGruppen</vt:lpstr>
      <vt:lpstr>Search for «Velkommen til ny innloggingstjeneste» in your email innboks </vt:lpstr>
      <vt:lpstr>1: Get ready</vt:lpstr>
      <vt:lpstr>2: Cell phone setup for forgotten password</vt:lpstr>
      <vt:lpstr>3: Set up</vt:lpstr>
      <vt:lpstr>STEP 4: Setup 2-factor (MFA*)</vt:lpstr>
      <vt:lpstr>STEP 4.1: Choose cell phone type</vt:lpstr>
      <vt:lpstr>STEP 4.2: Download Okta Verify</vt:lpstr>
      <vt:lpstr>STEP 4.3: Open Okta Verify - appen </vt:lpstr>
      <vt:lpstr>5: Klargjør flere 2-faktor (sikkerhetsløsning)</vt:lpstr>
      <vt:lpstr>Click Fullfør</vt:lpstr>
      <vt:lpstr>You are now logged on.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NGs nye innloggings-side</dc:title>
  <dc:creator>Tore Næss</dc:creator>
  <cp:keywords/>
  <cp:lastModifiedBy>Tore Næss</cp:lastModifiedBy>
  <cp:revision>21</cp:revision>
  <cp:lastPrinted>2018-10-16T10:29:59Z</cp:lastPrinted>
  <dcterms:created xsi:type="dcterms:W3CDTF">2018-09-12T14:28:48Z</dcterms:created>
  <dcterms:modified xsi:type="dcterms:W3CDTF">2019-03-14T14:36:08Z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ternateThumbnailUrl">
    <vt:lpwstr/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ntentTypeId">
    <vt:lpwstr>0x010100ED0158968B13054DA14FFF0B42167243</vt:lpwstr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vti_imgdate">
    <vt:lpwstr/>
  </property>
  <property fmtid="{D5CDD505-2E9C-101B-9397-08002B2CF9AE}" pid="9" name="Comments">
    <vt:lpwstr/>
  </property>
  <property fmtid="{D5CDD505-2E9C-101B-9397-08002B2CF9AE}" pid="10" name="AuthorIds_UIVersion_1536">
    <vt:lpwstr>12</vt:lpwstr>
  </property>
</Properties>
</file>